
<file path=[Content_Types].xml><?xml version="1.0" encoding="utf-8"?>
<Types xmlns="http://schemas.openxmlformats.org/package/2006/content-types">
  <Default Extension="png" ContentType="image/png"/>
  <Default Extension="mpg" ContentType="video/mpe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339" r:id="rId4"/>
    <p:sldId id="342" r:id="rId5"/>
    <p:sldId id="338" r:id="rId6"/>
    <p:sldId id="315" r:id="rId7"/>
    <p:sldId id="317" r:id="rId8"/>
    <p:sldId id="310" r:id="rId9"/>
    <p:sldId id="327" r:id="rId10"/>
    <p:sldId id="326" r:id="rId11"/>
    <p:sldId id="331" r:id="rId12"/>
    <p:sldId id="332" r:id="rId13"/>
    <p:sldId id="340" r:id="rId14"/>
    <p:sldId id="335" r:id="rId15"/>
    <p:sldId id="319" r:id="rId16"/>
    <p:sldId id="322" r:id="rId17"/>
    <p:sldId id="321" r:id="rId18"/>
    <p:sldId id="320" r:id="rId19"/>
    <p:sldId id="323" r:id="rId20"/>
    <p:sldId id="330" r:id="rId21"/>
    <p:sldId id="311" r:id="rId22"/>
    <p:sldId id="324" r:id="rId23"/>
    <p:sldId id="328" r:id="rId24"/>
    <p:sldId id="312" r:id="rId25"/>
    <p:sldId id="336" r:id="rId26"/>
    <p:sldId id="294" r:id="rId27"/>
    <p:sldId id="302" r:id="rId28"/>
    <p:sldId id="307" r:id="rId29"/>
    <p:sldId id="341" r:id="rId30"/>
    <p:sldId id="314" r:id="rId31"/>
    <p:sldId id="318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39"/>
            <p14:sldId id="342"/>
            <p14:sldId id="338"/>
            <p14:sldId id="315"/>
            <p14:sldId id="317"/>
            <p14:sldId id="310"/>
            <p14:sldId id="327"/>
            <p14:sldId id="326"/>
            <p14:sldId id="331"/>
            <p14:sldId id="332"/>
            <p14:sldId id="340"/>
            <p14:sldId id="335"/>
            <p14:sldId id="319"/>
            <p14:sldId id="322"/>
            <p14:sldId id="321"/>
            <p14:sldId id="320"/>
            <p14:sldId id="323"/>
            <p14:sldId id="330"/>
            <p14:sldId id="311"/>
            <p14:sldId id="324"/>
            <p14:sldId id="328"/>
            <p14:sldId id="312"/>
            <p14:sldId id="336"/>
            <p14:sldId id="294"/>
            <p14:sldId id="302"/>
            <p14:sldId id="307"/>
            <p14:sldId id="341"/>
            <p14:sldId id="314"/>
            <p14:sldId id="318"/>
            <p14:sldId id="304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70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-552" y="-834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6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1/29/2017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1/29/2017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1/29/2017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1/29/2017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cansat2016\granum\sch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-171450"/>
            <a:ext cx="9372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-333375" y="232375"/>
            <a:ext cx="5791200" cy="3619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>
                <a:solidFill>
                  <a:srgbClr val="000000"/>
                </a:solidFill>
              </a:rPr>
              <a:t>Схема </a:t>
            </a:r>
            <a:r>
              <a:rPr lang="ru-RU" sz="2400" dirty="0" smtClean="0">
                <a:solidFill>
                  <a:srgbClr val="000000"/>
                </a:solidFill>
              </a:rPr>
              <a:t>измерительного моста</a:t>
            </a:r>
            <a:endParaRPr lang="ru-RU" sz="2400" dirty="0">
              <a:solidFill>
                <a:srgbClr val="000000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781800" y="1885950"/>
            <a:ext cx="137160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Цифровой потенциометр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62125" y="971550"/>
            <a:ext cx="1600200" cy="533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Аналоговые мультиплексоры</a:t>
            </a:r>
            <a:endParaRPr lang="ru-RU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4953000" y="693653"/>
            <a:ext cx="1371600" cy="811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6781800" y="971550"/>
            <a:ext cx="152400" cy="533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24600" y="393571"/>
            <a:ext cx="152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на дифференциальные </a:t>
            </a:r>
            <a:r>
              <a:rPr lang="ru-RU" sz="1100" b="1" dirty="0" err="1" smtClean="0">
                <a:solidFill>
                  <a:schemeClr val="bg1"/>
                </a:solidFill>
              </a:rPr>
              <a:t>пины</a:t>
            </a:r>
            <a:r>
              <a:rPr lang="ru-RU" sz="1100" b="1" dirty="0" smtClean="0">
                <a:solidFill>
                  <a:schemeClr val="bg1"/>
                </a:solidFill>
              </a:rPr>
              <a:t> МК</a:t>
            </a:r>
            <a:endParaRPr lang="ru-RU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Исследование </a:t>
            </a:r>
            <a:r>
              <a:rPr lang="ru-RU" sz="2400" dirty="0" smtClean="0"/>
              <a:t>электрического сопротивления почвы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95450"/>
                <a:ext cx="4953893" cy="2057400"/>
              </a:xfrm>
            </p:spPr>
            <p:txBody>
              <a:bodyPr>
                <a:normAutofit fontScale="92500"/>
              </a:bodyPr>
              <a:lstStyle/>
              <a:p>
                <a:pPr marL="173831" lvl="1" indent="0">
                  <a:buNone/>
                </a:pPr>
                <a:r>
                  <a:rPr lang="en-US" dirty="0" smtClean="0"/>
                  <a:t>U </a:t>
                </a:r>
                <a:r>
                  <a:rPr lang="en-US" sz="19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19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sz="1900" b="0" i="1" smtClean="0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9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sz="1900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den>
                    </m:f>
                    <m:r>
                      <a:rPr lang="en-US" sz="1900" b="0" i="0" smtClean="0">
                        <a:latin typeface="Cambria Math"/>
                      </a:rPr>
                      <m:t> ∗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/>
                      </a:rPr>
                      <m:t>R</m:t>
                    </m:r>
                    <m:r>
                      <a:rPr lang="en-US" sz="1900" b="0" i="0" smtClean="0">
                        <a:latin typeface="Cambria Math"/>
                      </a:rPr>
                      <m:t>3 − </m:t>
                    </m:r>
                    <m:f>
                      <m:fPr>
                        <m:ctrlPr>
                          <a:rPr lang="en-US" sz="19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900" b="0" i="1" dirty="0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1900" b="0" i="1" dirty="0" smtClean="0">
                            <a:latin typeface="Cambria Math"/>
                          </a:rPr>
                          <m:t>𝑅</m:t>
                        </m:r>
                        <m:r>
                          <a:rPr lang="en-US" sz="1900" b="0" i="1" dirty="0" smtClean="0">
                            <a:latin typeface="Cambria Math"/>
                          </a:rPr>
                          <m:t>2+</m:t>
                        </m:r>
                        <m:r>
                          <a:rPr lang="en-US" sz="1900" b="0" i="1" dirty="0" smtClean="0">
                            <a:latin typeface="Cambria Math"/>
                          </a:rPr>
                          <m:t>𝑅𝑥</m:t>
                        </m:r>
                      </m:den>
                    </m:f>
                  </m:oMath>
                </a14:m>
                <a:r>
                  <a:rPr lang="en-US" sz="1500" i="1" dirty="0" smtClean="0">
                    <a:latin typeface="Cambria Math"/>
                  </a:rPr>
                  <a:t> * Rx</a:t>
                </a:r>
                <a:r>
                  <a:rPr lang="ru-RU" sz="1500" i="1" dirty="0" smtClean="0">
                    <a:latin typeface="Cambria Math"/>
                  </a:rPr>
                  <a:t>, </a:t>
                </a:r>
              </a:p>
              <a:p>
                <a:pPr marL="173831" lvl="1" indent="0">
                  <a:buNone/>
                </a:pPr>
                <a:r>
                  <a:rPr lang="ru-RU" sz="1500" i="1" dirty="0">
                    <a:latin typeface="Cambria Math"/>
                  </a:rPr>
                  <a:t>г</a:t>
                </a:r>
                <a:r>
                  <a:rPr lang="ru-RU" sz="1500" i="1" dirty="0" smtClean="0">
                    <a:latin typeface="Cambria Math"/>
                  </a:rPr>
                  <a:t>де </a:t>
                </a:r>
                <a:r>
                  <a:rPr lang="en-US" sz="1500" i="1" dirty="0" smtClean="0">
                    <a:latin typeface="Cambria Math"/>
                  </a:rPr>
                  <a:t>U – </a:t>
                </a:r>
                <a:r>
                  <a:rPr lang="ru-RU" sz="1500" i="1" dirty="0" smtClean="0">
                    <a:latin typeface="Cambria Math"/>
                  </a:rPr>
                  <a:t>разница напряжений между точками 3 и 4, </a:t>
                </a:r>
                <a:r>
                  <a:rPr lang="en-US" sz="1500" i="1" dirty="0" smtClean="0">
                    <a:latin typeface="Cambria Math"/>
                  </a:rPr>
                  <a:t>R1, R2, R3 – </a:t>
                </a:r>
                <a:r>
                  <a:rPr lang="ru-RU" sz="1500" i="1" dirty="0" smtClean="0">
                    <a:latin typeface="Cambria Math"/>
                  </a:rPr>
                  <a:t>известные сопротивления, </a:t>
                </a:r>
                <a:r>
                  <a:rPr lang="en-US" sz="1500" i="1" dirty="0" smtClean="0">
                    <a:latin typeface="Cambria Math"/>
                  </a:rPr>
                  <a:t>Rx – </a:t>
                </a:r>
                <a:r>
                  <a:rPr lang="ru-RU" sz="1500" i="1" dirty="0" smtClean="0">
                    <a:latin typeface="Cambria Math"/>
                  </a:rPr>
                  <a:t>сопротивление между точками 1 и 2, 5 – напряжение питания</a:t>
                </a:r>
                <a:endParaRPr lang="ru-RU" sz="160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ru-RU" sz="1800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𝑹𝒙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𝑼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𝟑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𝑼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</m:e>
                          </m:d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𝑼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  <m:t>𝟓</m:t>
                              </m:r>
                            </m:e>
                          </m:d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𝟑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𝑼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95450"/>
                <a:ext cx="4953893" cy="2057400"/>
              </a:xfrm>
              <a:blipFill rotWithShape="1">
                <a:blip r:embed="rId2"/>
                <a:stretch>
                  <a:fillRect t="-296" r="-1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 descr="Измерительный мост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562600" y="971550"/>
            <a:ext cx="278219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Исследование электрического </a:t>
            </a:r>
            <a:r>
              <a:rPr lang="ru-RU" sz="2400" dirty="0" smtClean="0"/>
              <a:t>сопротивления почвы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04950"/>
                <a:ext cx="4953893" cy="281940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 smtClean="0"/>
                  <a:t>R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r>
                  <a:rPr lang="ru-RU" sz="1600" i="1" dirty="0">
                    <a:latin typeface="Cambria Math"/>
                  </a:rPr>
                  <a:t>г</a:t>
                </a:r>
                <a:r>
                  <a:rPr lang="ru-RU" sz="1600" i="1" dirty="0" smtClean="0">
                    <a:latin typeface="Cambria Math"/>
                  </a:rPr>
                  <a:t>де </a:t>
                </a:r>
                <a:r>
                  <a:rPr lang="en-US" sz="1600" i="1" dirty="0" smtClean="0">
                    <a:latin typeface="Cambria Math"/>
                  </a:rPr>
                  <a:t>R – </a:t>
                </a:r>
                <a:r>
                  <a:rPr lang="ru-RU" sz="1600" i="1" dirty="0" smtClean="0">
                    <a:latin typeface="Cambria Math"/>
                  </a:rPr>
                  <a:t>измеренное сопротивление, </a:t>
                </a:r>
                <a14:m>
                  <m:oMath xmlns:m="http://schemas.openxmlformats.org/officeDocument/2006/math">
                    <m:r>
                      <a:rPr lang="ru-RU" sz="1600" b="1" i="1">
                        <a:latin typeface="Cambria Math"/>
                        <a:ea typeface="Cambria Math"/>
                      </a:rPr>
                      <m:t>𝝆</m:t>
                    </m:r>
                  </m:oMath>
                </a14:m>
                <a:r>
                  <a:rPr lang="en-US" sz="1600" i="1" dirty="0" smtClean="0">
                    <a:latin typeface="Cambria Math"/>
                  </a:rPr>
                  <a:t> – </a:t>
                </a:r>
                <a:r>
                  <a:rPr lang="ru-RU" sz="1600" i="1" dirty="0" smtClean="0">
                    <a:latin typeface="Cambria Math"/>
                  </a:rPr>
                  <a:t>удельное сопротивление, </a:t>
                </a:r>
                <a:r>
                  <a:rPr lang="en-US" sz="1600" i="1" dirty="0" smtClean="0">
                    <a:latin typeface="Cambria Math"/>
                  </a:rPr>
                  <a:t>L – </a:t>
                </a:r>
                <a:r>
                  <a:rPr lang="ru-RU" sz="1600" i="1" dirty="0" smtClean="0">
                    <a:latin typeface="Cambria Math"/>
                  </a:rPr>
                  <a:t>длина стержней, </a:t>
                </a:r>
                <a:r>
                  <a:rPr lang="en-US" sz="1600" i="1" dirty="0" smtClean="0">
                    <a:latin typeface="Cambria Math"/>
                  </a:rPr>
                  <a:t>r - </a:t>
                </a:r>
                <a:r>
                  <a:rPr lang="ru-RU" sz="1600" i="1" dirty="0" smtClean="0">
                    <a:latin typeface="Cambria Math"/>
                  </a:rPr>
                  <a:t>радиус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𝑳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04950"/>
                <a:ext cx="4953893" cy="2819400"/>
              </a:xfrm>
              <a:blipFill rotWithShape="1">
                <a:blip r:embed="rId2"/>
                <a:stretch>
                  <a:fillRect l="-13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93" y="28003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Исследование </a:t>
            </a:r>
            <a:r>
              <a:rPr lang="ru-RU" sz="2400" dirty="0"/>
              <a:t>твердости почвы</a:t>
            </a:r>
          </a:p>
        </p:txBody>
      </p:sp>
      <p:pic>
        <p:nvPicPr>
          <p:cNvPr id="6151" name="Picture 7" descr="\\Pc-5\d\cansat2016\git\documents\image003_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62" y="1200150"/>
            <a:ext cx="5006938" cy="36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\\Pc-5\d\cansat2016\git\documents\42061520_w640_h2048_6110fs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8750"/>
            <a:ext cx="3549581" cy="26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8200" y="4223146"/>
            <a:ext cx="430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График зависимости силы сопротивления почвы от глубины погружения стержня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12790" y="4330867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Твердомер для почвы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752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:\cansat2016\granum\макет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66800" y="-19049"/>
            <a:ext cx="2854325" cy="5210174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800600" y="381000"/>
            <a:ext cx="3505199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Эксперимент  с массово-габаритным макетом аппарата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55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 </a:t>
            </a:r>
            <a:r>
              <a:rPr lang="ru-RU" dirty="0" smtClean="0"/>
              <a:t>Исследование твердости почвы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4324350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График </a:t>
            </a:r>
            <a:r>
              <a:rPr lang="ru-RU" dirty="0" smtClean="0"/>
              <a:t>ускорения, </a:t>
            </a:r>
            <a:r>
              <a:rPr lang="ru-RU" dirty="0"/>
              <a:t>действующего на аппарат </a:t>
            </a:r>
            <a:r>
              <a:rPr lang="en-US" dirty="0"/>
              <a:t> </a:t>
            </a:r>
            <a:r>
              <a:rPr lang="ru-RU" dirty="0"/>
              <a:t>по оси </a:t>
            </a:r>
            <a:r>
              <a:rPr lang="en-US" dirty="0" smtClean="0"/>
              <a:t>Z</a:t>
            </a:r>
            <a:r>
              <a:rPr lang="ru-RU" dirty="0" smtClean="0"/>
              <a:t> в </a:t>
            </a:r>
            <a:r>
              <a:rPr lang="ru-RU" dirty="0"/>
              <a:t>процессе </a:t>
            </a:r>
            <a:r>
              <a:rPr lang="ru-RU" dirty="0" smtClean="0"/>
              <a:t>посадки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8" b="1664"/>
          <a:stretch/>
        </p:blipFill>
        <p:spPr>
          <a:xfrm>
            <a:off x="76200" y="683863"/>
            <a:ext cx="8892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Исследование </a:t>
            </a:r>
            <a:r>
              <a:rPr lang="ru-RU" sz="2400" dirty="0" smtClean="0"/>
              <a:t>твердости почвы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66750"/>
            <a:ext cx="5636838" cy="4276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727292"/>
            <a:ext cx="2819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Соотношения средней силы давления аппарата на почву и вытесненного им объема (вычисляемого из глубины погружения) является характеристикой её твердости и измеряется в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endParaRPr lang="ru-RU" baseline="30000" dirty="0" smtClean="0"/>
          </a:p>
          <a:p>
            <a:endParaRPr lang="ru-RU" sz="1800" baseline="30000" dirty="0"/>
          </a:p>
          <a:p>
            <a:endParaRPr lang="ru-RU" sz="1800" baseline="30000" dirty="0"/>
          </a:p>
          <a:p>
            <a:endParaRPr lang="ru-RU" sz="1800" baseline="30000" dirty="0" smtClean="0"/>
          </a:p>
          <a:p>
            <a:endParaRPr lang="ru-RU" sz="1800" baseline="30000" dirty="0"/>
          </a:p>
          <a:p>
            <a:r>
              <a:rPr lang="ru-RU" sz="1800" dirty="0"/>
              <a:t>q = (m * a) / (3 * S * </a:t>
            </a:r>
            <a:r>
              <a:rPr lang="en-US" sz="1800" dirty="0"/>
              <a:t>L</a:t>
            </a:r>
            <a:r>
              <a:rPr lang="ru-RU" sz="1800" dirty="0" smtClean="0"/>
              <a:t>)</a:t>
            </a:r>
            <a:endParaRPr lang="en-US" sz="1800" dirty="0" smtClean="0"/>
          </a:p>
          <a:p>
            <a:r>
              <a:rPr lang="en-US" sz="1800" b="1" dirty="0" smtClean="0"/>
              <a:t>q</a:t>
            </a:r>
            <a:r>
              <a:rPr lang="ru-RU" sz="1800" b="1" dirty="0" smtClean="0"/>
              <a:t> </a:t>
            </a:r>
            <a:r>
              <a:rPr lang="ru-RU" sz="1800" b="1" dirty="0"/>
              <a:t>= 14.8 Н/см^3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292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 </a:t>
            </a:r>
            <a:r>
              <a:rPr lang="ru-RU" sz="2400" dirty="0" smtClean="0"/>
              <a:t>Исследование твердости почвы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Для расчета парашюта необходимо определить скорость спуска, которая обеспечила бы оптимальное внедрение стержней в широком диапазоне твердости почвы.</a:t>
                </a:r>
              </a:p>
              <a:p>
                <a:pPr marL="0" indent="0">
                  <a:buNone/>
                </a:pPr>
                <a:r>
                  <a:rPr lang="ru-RU" dirty="0" smtClean="0"/>
                  <a:t>Сопротивление 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q – </a:t>
                </a:r>
                <a:r>
                  <a:rPr lang="ru-RU" dirty="0" smtClean="0"/>
                  <a:t>коэффициент объемного смятия, </a:t>
                </a:r>
                <a:r>
                  <a:rPr lang="en-US" dirty="0" smtClean="0"/>
                  <a:t>r – </a:t>
                </a:r>
                <a:r>
                  <a:rPr lang="ru-RU" dirty="0" smtClean="0"/>
                  <a:t>радиус стержней, </a:t>
                </a:r>
                <a:r>
                  <a:rPr lang="en-US" dirty="0" smtClean="0"/>
                  <a:t>x –</a:t>
                </a:r>
                <a:r>
                  <a:rPr lang="ru-RU" dirty="0" smtClean="0"/>
                  <a:t> глубина внедрения</a:t>
                </a:r>
              </a:p>
              <a:p>
                <a:pPr marL="0" indent="0">
                  <a:buNone/>
                </a:pPr>
                <a:r>
                  <a:rPr lang="ru-RU" dirty="0" smtClean="0"/>
                  <a:t>Работа этой силы вычисляется по формуле работы силы упругости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ru-RU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  <a:blipFill rotWithShape="1">
                <a:blip r:embed="rId2"/>
                <a:stretch>
                  <a:fillRect l="-800" t="-1884" r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742950"/>
            <a:ext cx="5743575" cy="4210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Исследование </a:t>
            </a:r>
            <a:r>
              <a:rPr lang="ru-RU" sz="2400" dirty="0"/>
              <a:t>твердости почвы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80712" y="2035668"/>
                <a:ext cx="1944827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12" y="2035668"/>
                <a:ext cx="1944827" cy="6006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6" y="600075"/>
            <a:ext cx="29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Определение оптимальной скорости спуска</a:t>
            </a:r>
            <a:endParaRPr lang="ru-RU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xmin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0" y="2656820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5" y="1666336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66820" y="3968174"/>
            <a:ext cx="29395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Выбираем скорость 8 м</a:t>
            </a:r>
            <a:r>
              <a:rPr lang="en-US" dirty="0" smtClean="0"/>
              <a:t>/c</a:t>
            </a:r>
            <a:r>
              <a:rPr lang="ru-RU" dirty="0" smtClean="0"/>
              <a:t>. При этой скорости достигается внедрение в самую твердую почву </a:t>
            </a:r>
            <a:r>
              <a:rPr lang="en-US" dirty="0" smtClean="0"/>
              <a:t>&gt; 5</a:t>
            </a:r>
            <a:r>
              <a:rPr lang="ru-RU" dirty="0" smtClean="0"/>
              <a:t> см и </a:t>
            </a:r>
            <a:r>
              <a:rPr lang="en-US" dirty="0" smtClean="0"/>
              <a:t>&lt; 15</a:t>
            </a:r>
            <a:r>
              <a:rPr lang="ru-RU" dirty="0" smtClean="0"/>
              <a:t> см в самую мягкую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972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50136" y="2496143"/>
                <a:ext cx="2752725" cy="7987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h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=  68.4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см3,</a:t>
                </a:r>
                <a:endParaRPr lang="ru-RU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dirty="0" smtClean="0">
                    <a:solidFill>
                      <a:schemeClr val="tx1"/>
                    </a:solidFill>
                  </a:rPr>
                  <a:t>где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 R=3,3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; h=2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6" y="2496143"/>
                <a:ext cx="2752725" cy="798745"/>
              </a:xfrm>
              <a:prstGeom prst="rect">
                <a:avLst/>
              </a:prstGeom>
              <a:blipFill rotWithShape="1">
                <a:blip r:embed="rId2"/>
                <a:stretch>
                  <a:fillRect l="-2655" t="-3788" b="-53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6947" y="1147953"/>
                <a:ext cx="2279978" cy="1125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= 0.1013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ru-RU" sz="1800" b="1" i="1" smtClean="0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en-US" sz="1100" b="1" dirty="0" smtClean="0"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V =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 8м/с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m= 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0.35кг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</a:t>
                </a:r>
                <a:r>
                  <a:rPr lang="en-US" sz="1100" b="1" dirty="0" err="1" smtClean="0">
                    <a:solidFill>
                      <a:schemeClr val="tx1"/>
                    </a:solidFill>
                  </a:rPr>
                  <a:t>Cx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 = 0.9;</a:t>
                </a:r>
              </a:p>
              <a:p>
                <a:r>
                  <a:rPr lang="en-US" sz="1100" b="1" dirty="0" smtClean="0">
                    <a:solidFill>
                      <a:schemeClr val="tx1"/>
                    </a:solidFill>
                  </a:rPr>
                  <a:t>p = 1.2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кг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/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м3</a:t>
                </a:r>
                <a:endParaRPr lang="en-US" sz="11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47" y="1147953"/>
                <a:ext cx="2279978" cy="1125180"/>
              </a:xfrm>
              <a:prstGeom prst="rect">
                <a:avLst/>
              </a:prstGeom>
              <a:blipFill rotWithShape="1">
                <a:blip r:embed="rId3"/>
                <a:stretch>
                  <a:fillRect l="-3209" b="-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9075" y="3421183"/>
                <a:ext cx="1793130" cy="108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</a:t>
                </a:r>
                <a14:m>
                  <m:oMath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𝟒</m:t>
                            </m:r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𝑺</m:t>
                            </m:r>
                          </m:num>
                          <m:den>
                            <m: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𝝅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 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 = 0</a:t>
                </a:r>
                <a:r>
                  <a:rPr lang="ru-RU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.</a:t>
                </a:r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36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м,</a:t>
                </a:r>
                <a:endParaRPr lang="en-US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S = 0.1013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100" dirty="0" smtClean="0">
                    <a:solidFill>
                      <a:schemeClr val="tx1"/>
                    </a:solidFill>
                  </a:rPr>
                  <a:t> 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3421183"/>
                <a:ext cx="1793130" cy="1083053"/>
              </a:xfrm>
              <a:prstGeom prst="rect">
                <a:avLst/>
              </a:prstGeom>
              <a:blipFill rotWithShape="1">
                <a:blip r:embed="rId4"/>
                <a:stretch>
                  <a:fillRect l="-4082" b="-39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441433" y="3823164"/>
            <a:ext cx="4290003" cy="900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ru-RU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3.6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17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H2=2H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34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  <a:endParaRPr lang="ru-RU" sz="18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Прямая соединительная линия 4"/>
          <p:cNvCxnSpPr/>
          <p:nvPr/>
        </p:nvCxnSpPr>
        <p:spPr>
          <a:xfrm>
            <a:off x="4864245" y="599161"/>
            <a:ext cx="0" cy="4456873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4800600" y="4980928"/>
            <a:ext cx="36413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26"/>
          <p:cNvCxnSpPr/>
          <p:nvPr/>
        </p:nvCxnSpPr>
        <p:spPr>
          <a:xfrm>
            <a:off x="7596943" y="606128"/>
            <a:ext cx="0" cy="93935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48"/>
          <p:cNvCxnSpPr/>
          <p:nvPr/>
        </p:nvCxnSpPr>
        <p:spPr>
          <a:xfrm>
            <a:off x="7596945" y="1556655"/>
            <a:ext cx="10434" cy="281097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50"/>
          <p:cNvSpPr/>
          <p:nvPr/>
        </p:nvSpPr>
        <p:spPr>
          <a:xfrm>
            <a:off x="6156053" y="645999"/>
            <a:ext cx="398211" cy="44313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51"/>
          <p:cNvSpPr/>
          <p:nvPr/>
        </p:nvSpPr>
        <p:spPr>
          <a:xfrm>
            <a:off x="6253958" y="615218"/>
            <a:ext cx="292648" cy="75099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52"/>
          <p:cNvSpPr/>
          <p:nvPr/>
        </p:nvSpPr>
        <p:spPr>
          <a:xfrm>
            <a:off x="6140575" y="614353"/>
            <a:ext cx="413687" cy="62623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53"/>
          <p:cNvSpPr/>
          <p:nvPr/>
        </p:nvSpPr>
        <p:spPr>
          <a:xfrm>
            <a:off x="6125422" y="606134"/>
            <a:ext cx="453343" cy="95623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7378" y="1090883"/>
            <a:ext cx="596246" cy="350932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66212" y="2544584"/>
            <a:ext cx="312858" cy="350932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20" name="Прямая соединительная линия 71"/>
          <p:cNvCxnSpPr/>
          <p:nvPr/>
        </p:nvCxnSpPr>
        <p:spPr>
          <a:xfrm flipH="1">
            <a:off x="4860302" y="1337164"/>
            <a:ext cx="238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1448" y="895350"/>
            <a:ext cx="319637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D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2" name="Полилиния 1"/>
          <p:cNvSpPr/>
          <p:nvPr/>
        </p:nvSpPr>
        <p:spPr>
          <a:xfrm>
            <a:off x="6090207" y="590550"/>
            <a:ext cx="515861" cy="114647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3" name="Picture 2" descr="G:\Безымянный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19" y="606126"/>
            <a:ext cx="1730265" cy="437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 стрелкой 66"/>
          <p:cNvCxnSpPr>
            <a:endCxn id="22" idx="0"/>
          </p:cNvCxnSpPr>
          <p:nvPr/>
        </p:nvCxnSpPr>
        <p:spPr>
          <a:xfrm flipV="1">
            <a:off x="5099111" y="667265"/>
            <a:ext cx="1264651" cy="669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8"/>
          <p:cNvCxnSpPr/>
          <p:nvPr/>
        </p:nvCxnSpPr>
        <p:spPr>
          <a:xfrm>
            <a:off x="6405141" y="1556655"/>
            <a:ext cx="2044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46"/>
          <p:cNvCxnSpPr/>
          <p:nvPr/>
        </p:nvCxnSpPr>
        <p:spPr>
          <a:xfrm>
            <a:off x="6390426" y="4367625"/>
            <a:ext cx="21070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0"/>
          <p:cNvCxnSpPr/>
          <p:nvPr/>
        </p:nvCxnSpPr>
        <p:spPr>
          <a:xfrm>
            <a:off x="4867936" y="590550"/>
            <a:ext cx="35821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Расчет </a:t>
            </a:r>
            <a:r>
              <a:rPr lang="ru-RU" sz="2400" dirty="0" smtClean="0"/>
              <a:t>парашюта</a:t>
            </a:r>
            <a:endParaRPr lang="ru-RU" sz="2400" dirty="0"/>
          </a:p>
        </p:txBody>
      </p:sp>
      <p:cxnSp>
        <p:nvCxnSpPr>
          <p:cNvPr id="30" name="Прямая со стрелкой 26"/>
          <p:cNvCxnSpPr/>
          <p:nvPr/>
        </p:nvCxnSpPr>
        <p:spPr>
          <a:xfrm>
            <a:off x="7607378" y="4367625"/>
            <a:ext cx="1" cy="61330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93529" y="4498811"/>
            <a:ext cx="1090128" cy="392415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220</a:t>
            </a:r>
            <a:r>
              <a:rPr lang="ru-RU" sz="2100" dirty="0" smtClean="0">
                <a:solidFill>
                  <a:prstClr val="white"/>
                </a:solidFill>
              </a:rPr>
              <a:t>мм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24200" y="1565704"/>
            <a:ext cx="1338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Объем выданный под парашют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6947" y="56833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Площадь  купола парашюта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49958" y="2932237"/>
            <a:ext cx="181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Диаметр купола парашюта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99399"/>
              </p:ext>
            </p:extLst>
          </p:nvPr>
        </p:nvGraphicFramePr>
        <p:xfrm>
          <a:off x="838200" y="1047750"/>
          <a:ext cx="7391400" cy="35716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/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/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/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/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/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/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imageedit_4_916536749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9550"/>
            <a:ext cx="6934200" cy="520246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04920" y="209550"/>
            <a:ext cx="8610600" cy="381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/>
              <a:t> </a:t>
            </a:r>
            <a:r>
              <a:rPr lang="ru-RU" sz="2400" dirty="0" smtClean="0"/>
              <a:t>Отсек парашюта</a:t>
            </a:r>
            <a:endParaRPr lang="ru-RU" sz="2400" dirty="0"/>
          </a:p>
        </p:txBody>
      </p:sp>
      <p:sp>
        <p:nvSpPr>
          <p:cNvPr id="4" name="Выгнутая вниз стрелка 3"/>
          <p:cNvSpPr/>
          <p:nvPr/>
        </p:nvSpPr>
        <p:spPr>
          <a:xfrm rot="410566">
            <a:off x="1905000" y="3638550"/>
            <a:ext cx="1447800" cy="4572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Выгнутая вверх стрелка 5"/>
          <p:cNvSpPr/>
          <p:nvPr/>
        </p:nvSpPr>
        <p:spPr>
          <a:xfrm rot="10166133">
            <a:off x="6278041" y="3081596"/>
            <a:ext cx="14478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 </a:t>
            </a:r>
            <a:r>
              <a:rPr lang="ru-RU" sz="3200" dirty="0" smtClean="0"/>
              <a:t>Исследование параметров атмосферы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86957"/>
              </p:ext>
            </p:extLst>
          </p:nvPr>
        </p:nvGraphicFramePr>
        <p:xfrm>
          <a:off x="533052" y="13525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Доставка </a:t>
            </a:r>
            <a:r>
              <a:rPr lang="ru-RU" sz="3200" dirty="0" smtClean="0"/>
              <a:t>и высадка семян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7429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52666"/>
              </p:ext>
            </p:extLst>
          </p:nvPr>
        </p:nvGraphicFramePr>
        <p:xfrm>
          <a:off x="474453" y="1123950"/>
          <a:ext cx="4724400" cy="87319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14600"/>
                <a:gridCol w="2209800"/>
              </a:tblGrid>
              <a:tr h="25142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Отсек для семян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----</a:t>
                      </a:r>
                      <a:endParaRPr lang="ru-RU" sz="1200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Сервопривод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SM-S2309B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Скругленный прямоугольник 5"/>
          <p:cNvSpPr/>
          <p:nvPr/>
        </p:nvSpPr>
        <p:spPr>
          <a:xfrm>
            <a:off x="3743965" y="21336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Крышка отсека</a:t>
            </a:r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743966" y="264795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Барабан</a:t>
            </a:r>
            <a:endParaRPr lang="ru-RU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3733800" y="3148012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Сервомашинка</a:t>
            </a:r>
            <a:endParaRPr lang="ru-RU" dirty="0"/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3733800" y="39624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Кожух</a:t>
            </a:r>
            <a:endParaRPr lang="ru-RU" dirty="0"/>
          </a:p>
        </p:txBody>
      </p:sp>
      <p:pic>
        <p:nvPicPr>
          <p:cNvPr id="3074" name="Picture 2" descr="C:\Users\Expert\Desktop\photo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6" y="2133600"/>
            <a:ext cx="3375234" cy="25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Соединительная линия уступом 13"/>
          <p:cNvCxnSpPr>
            <a:stCxn id="6" idx="1"/>
          </p:cNvCxnSpPr>
          <p:nvPr/>
        </p:nvCxnSpPr>
        <p:spPr>
          <a:xfrm rot="10800000" flipV="1">
            <a:off x="2438399" y="2352674"/>
            <a:ext cx="1305566" cy="11191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22" idx="1"/>
          </p:cNvCxnSpPr>
          <p:nvPr/>
        </p:nvCxnSpPr>
        <p:spPr>
          <a:xfrm rot="10800000" flipV="1">
            <a:off x="2590800" y="2867024"/>
            <a:ext cx="1153166" cy="9286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27" idx="1"/>
          </p:cNvCxnSpPr>
          <p:nvPr/>
        </p:nvCxnSpPr>
        <p:spPr>
          <a:xfrm rot="10800000" flipV="1">
            <a:off x="2438400" y="3367086"/>
            <a:ext cx="1295400" cy="2190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Expert\Desktop\photo_0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66" y="2071171"/>
            <a:ext cx="3541712" cy="26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Соединительная линия уступом 17"/>
          <p:cNvCxnSpPr>
            <a:stCxn id="6" idx="3"/>
          </p:cNvCxnSpPr>
          <p:nvPr/>
        </p:nvCxnSpPr>
        <p:spPr>
          <a:xfrm>
            <a:off x="5191765" y="2352675"/>
            <a:ext cx="1056635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stCxn id="22" idx="3"/>
          </p:cNvCxnSpPr>
          <p:nvPr/>
        </p:nvCxnSpPr>
        <p:spPr>
          <a:xfrm>
            <a:off x="5191766" y="2867025"/>
            <a:ext cx="1132834" cy="1000125"/>
          </a:xfrm>
          <a:prstGeom prst="bentConnector3">
            <a:avLst>
              <a:gd name="adj1" fmla="val 711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31" idx="3"/>
          </p:cNvCxnSpPr>
          <p:nvPr/>
        </p:nvCxnSpPr>
        <p:spPr>
          <a:xfrm>
            <a:off x="5181600" y="4181475"/>
            <a:ext cx="1447800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209550"/>
            <a:ext cx="6859788" cy="571500"/>
          </a:xfrm>
        </p:spPr>
        <p:txBody>
          <a:bodyPr/>
          <a:lstStyle/>
          <a:p>
            <a:pPr algn="ctr"/>
            <a:r>
              <a:rPr lang="ru-RU" dirty="0" smtClean="0"/>
              <a:t> Принцип работы </a:t>
            </a:r>
            <a:r>
              <a:rPr lang="ru-RU" dirty="0" smtClean="0"/>
              <a:t>отсека для семян</a:t>
            </a:r>
            <a:endParaRPr lang="ru-RU" dirty="0"/>
          </a:p>
        </p:txBody>
      </p:sp>
      <p:pic>
        <p:nvPicPr>
          <p:cNvPr id="8" name="seeds_anim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895350"/>
            <a:ext cx="7010400" cy="3972083"/>
          </a:xfrm>
        </p:spPr>
      </p:pic>
    </p:spTree>
    <p:extLst>
      <p:ext uri="{BB962C8B-B14F-4D97-AF65-F5344CB8AC3E}">
        <p14:creationId xmlns:p14="http://schemas.microsoft.com/office/powerpoint/2010/main" val="13556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9550"/>
            <a:ext cx="6859788" cy="3810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Накопление </a:t>
            </a:r>
            <a:r>
              <a:rPr lang="ru-RU" dirty="0"/>
              <a:t>собранных данных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Опасность потери самых интересных – </a:t>
            </a:r>
          </a:p>
          <a:p>
            <a:r>
              <a:rPr lang="ru-RU" dirty="0" smtClean="0"/>
              <a:t>полученных после посадки данных из-за помех</a:t>
            </a:r>
            <a:endParaRPr lang="en-US" dirty="0" smtClean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9550"/>
            <a:ext cx="6859788" cy="3810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Модуль </a:t>
            </a:r>
            <a:r>
              <a:rPr lang="en-US" dirty="0" smtClean="0"/>
              <a:t>GPS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9" y="1428750"/>
            <a:ext cx="3422685" cy="3086100"/>
          </a:xfrm>
        </p:spPr>
        <p:txBody>
          <a:bodyPr/>
          <a:lstStyle/>
          <a:p>
            <a:r>
              <a:rPr lang="ru-RU" dirty="0" smtClean="0"/>
              <a:t>Для облегчения поисково-спасательных работ мы ставим на аппарат модуль </a:t>
            </a:r>
            <a:r>
              <a:rPr lang="en-US" dirty="0" smtClean="0"/>
              <a:t>GPS</a:t>
            </a:r>
            <a:endParaRPr lang="ru-RU" dirty="0"/>
          </a:p>
        </p:txBody>
      </p:sp>
      <p:sp>
        <p:nvSpPr>
          <p:cNvPr id="6" name="AutoShape 2" descr="Ublox NEO-7M-000 GPS Module MWC APM2.6 Replace NEO-6M GYGPSV3-NEO7M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D:\cansat2016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971550"/>
            <a:ext cx="3810000" cy="363855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493" y="29045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087462"/>
              </p:ext>
            </p:extLst>
          </p:nvPr>
        </p:nvGraphicFramePr>
        <p:xfrm>
          <a:off x="152400" y="1200151"/>
          <a:ext cx="4868333" cy="30380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73667"/>
                <a:gridCol w="789610"/>
                <a:gridCol w="1138052"/>
                <a:gridCol w="993337"/>
                <a:gridCol w="973667"/>
              </a:tblGrid>
              <a:tr h="306695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Компонент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Название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Пределы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Точность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kern="1200" dirty="0"/>
                        <a:t>Интерфейс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</a:tr>
              <a:tr h="581673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Акселерометр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 smtClean="0"/>
                        <a:t>ADXL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/>
                        <a:t>±200g, </a:t>
                      </a:r>
                      <a:br>
                        <a:rPr lang="en-US" sz="1200" kern="1200" dirty="0"/>
                      </a:br>
                      <a:r>
                        <a:rPr lang="ru-RU" sz="1200" kern="1200" dirty="0"/>
                        <a:t>три оси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/>
                        <a:t>±50mg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SPI/I2C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ctr"/>
                </a:tc>
              </a:tr>
              <a:tr h="581673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Влажности и </a:t>
                      </a:r>
                      <a:br>
                        <a:rPr lang="ru-RU" sz="1200" kern="1200" dirty="0"/>
                      </a:br>
                      <a:r>
                        <a:rPr lang="ru-RU" sz="1200" kern="1200" dirty="0"/>
                        <a:t>температуры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/>
                        <a:t>DHT22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/>
                        <a:t>0-100%</a:t>
                      </a:r>
                      <a:br>
                        <a:rPr lang="ru-RU" sz="1200" kern="1200" dirty="0"/>
                      </a:br>
                      <a:r>
                        <a:rPr lang="ru-RU" sz="1200" kern="1200" dirty="0"/>
                        <a:t>-</a:t>
                      </a:r>
                      <a:r>
                        <a:rPr lang="ru-RU" sz="1200" kern="1200" dirty="0" smtClean="0"/>
                        <a:t>40</a:t>
                      </a:r>
                      <a:r>
                        <a:rPr lang="en-US" sz="1200" kern="1200" dirty="0" smtClean="0"/>
                        <a:t>/+</a:t>
                      </a:r>
                      <a:r>
                        <a:rPr lang="ru-RU" sz="1200" kern="1200" dirty="0" smtClean="0"/>
                        <a:t>80</a:t>
                      </a:r>
                      <a:r>
                        <a:rPr lang="ru-RU" sz="1200" kern="1200" dirty="0"/>
                        <a:t>°с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en-US" sz="1200" kern="1200" dirty="0"/>
                        <a:t>±2</a:t>
                      </a:r>
                      <a:r>
                        <a:rPr lang="en-US" sz="1200" kern="1200" dirty="0" smtClean="0"/>
                        <a:t>%</a:t>
                      </a:r>
                      <a:endParaRPr lang="ru-RU" sz="1200" kern="1200" dirty="0" smtClean="0"/>
                    </a:p>
                    <a:p>
                      <a:pPr marL="0" algn="l" defTabSz="685796" rtl="0" eaLnBrk="1" fontAlgn="b" latinLnBrk="0" hangingPunct="1"/>
                      <a:r>
                        <a:rPr lang="en-US" sz="1200" kern="1200" dirty="0" smtClean="0"/>
                        <a:t>±</a:t>
                      </a:r>
                      <a:r>
                        <a:rPr lang="en-US" sz="1200" kern="1200" dirty="0"/>
                        <a:t>0,5°c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1-wire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ctr"/>
                </a:tc>
              </a:tr>
              <a:tr h="306695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Освещенности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TSL2561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0.1-40,000 </a:t>
                      </a:r>
                      <a:r>
                        <a:rPr lang="en-US" sz="1200" kern="1200" dirty="0" smtClean="0"/>
                        <a:t>lux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 </a:t>
                      </a:r>
                      <a:r>
                        <a:rPr lang="en-US" sz="1200" kern="1200" dirty="0" smtClean="0"/>
                        <a:t>±</a:t>
                      </a:r>
                      <a:r>
                        <a:rPr lang="ru-RU" sz="1200" kern="1200" dirty="0" smtClean="0"/>
                        <a:t>10</a:t>
                      </a:r>
                      <a:r>
                        <a:rPr lang="en-US" sz="1200" kern="1200" dirty="0" smtClean="0"/>
                        <a:t>%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I2C</a:t>
                      </a:r>
                      <a:endParaRPr lang="ru-RU" sz="1200" dirty="0"/>
                    </a:p>
                  </a:txBody>
                  <a:tcPr marL="7145" marR="7145" marT="7144" marB="0" anchor="ctr"/>
                </a:tc>
              </a:tr>
              <a:tr h="306695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Термисторы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NTC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-40 /+85</a:t>
                      </a:r>
                      <a:r>
                        <a:rPr lang="ru-RU" sz="1200" kern="1200" dirty="0" smtClean="0"/>
                        <a:t>°с</a:t>
                      </a:r>
                      <a:endParaRPr lang="ru-RU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±5%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/>
                      <a:endParaRPr lang="ru-RU" sz="1200" dirty="0"/>
                    </a:p>
                  </a:txBody>
                  <a:tcPr marL="7145" marR="7145" marT="7144" marB="0" anchor="ctr"/>
                </a:tc>
              </a:tr>
              <a:tr h="581673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Цифровой потенциометр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 </a:t>
                      </a:r>
                      <a:r>
                        <a:rPr lang="en-US" sz="1200" kern="1200" dirty="0" smtClean="0"/>
                        <a:t>MCP42100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 100кОм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±2</a:t>
                      </a:r>
                      <a:r>
                        <a:rPr lang="ru-RU" sz="1200" kern="1200" dirty="0" smtClean="0"/>
                        <a:t>0</a:t>
                      </a:r>
                      <a:r>
                        <a:rPr lang="en-US" sz="1200" kern="1200" dirty="0" smtClean="0"/>
                        <a:t>%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I2C</a:t>
                      </a:r>
                      <a:endParaRPr lang="ru-RU" sz="1200" dirty="0"/>
                    </a:p>
                  </a:txBody>
                  <a:tcPr marL="7145" marR="7145" marT="7144" marB="0" anchor="ctr"/>
                </a:tc>
              </a:tr>
              <a:tr h="306695">
                <a:tc>
                  <a:txBody>
                    <a:bodyPr/>
                    <a:lstStyle/>
                    <a:p>
                      <a:pPr marL="0" algn="l" defTabSz="685796" rtl="0" eaLnBrk="1" fontAlgn="b" latinLnBrk="0" hangingPunct="1"/>
                      <a:r>
                        <a:rPr lang="ru-RU" sz="1200" kern="1200" dirty="0" smtClean="0"/>
                        <a:t>Внешний АЦП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 ADS1115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ru-RU" sz="1200" kern="1200" dirty="0" smtClean="0"/>
                        <a:t>5</a:t>
                      </a:r>
                      <a:r>
                        <a:rPr lang="en-US" sz="1200" kern="1200" dirty="0" smtClean="0"/>
                        <a:t>V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marL="0" algn="l" defTabSz="685796" rtl="0" eaLnBrk="1" latinLnBrk="0" hangingPunct="1"/>
                      <a:r>
                        <a:rPr lang="en-US" sz="1200" kern="1200" dirty="0" smtClean="0"/>
                        <a:t>±55 </a:t>
                      </a:r>
                      <a:r>
                        <a:rPr lang="ru-RU" sz="1200" kern="1200" dirty="0" smtClean="0"/>
                        <a:t>мкВ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5" marR="7145" marT="7144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I2C</a:t>
                      </a:r>
                      <a:endParaRPr lang="ru-RU" sz="1200" dirty="0"/>
                    </a:p>
                  </a:txBody>
                  <a:tcPr marL="7145" marR="7145" marT="7144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4505325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336005"/>
              </p:ext>
            </p:extLst>
          </p:nvPr>
        </p:nvGraphicFramePr>
        <p:xfrm>
          <a:off x="5410201" y="895350"/>
          <a:ext cx="3505198" cy="41743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10497"/>
                <a:gridCol w="1894701"/>
              </a:tblGrid>
              <a:tr h="304800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Компонент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Энергия (Дж)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ATmega128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1026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HC-12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1080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DS18B20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378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MPX5100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81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effectLst/>
                        </a:rPr>
                        <a:t>Adafruit</a:t>
                      </a:r>
                      <a:r>
                        <a:rPr lang="ru-RU" sz="1200" dirty="0">
                          <a:effectLst/>
                        </a:rPr>
                        <a:t> TSL2561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64.152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MCP42100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40.05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74hc4051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21.6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ads1115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1.2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EVAL-</a:t>
                      </a:r>
                      <a:r>
                        <a:rPr lang="en-US" sz="1200" dirty="0" smtClean="0">
                          <a:effectLst/>
                        </a:rPr>
                        <a:t>A</a:t>
                      </a:r>
                      <a:r>
                        <a:rPr lang="ru-RU" sz="1200" dirty="0" smtClean="0">
                          <a:effectLst/>
                        </a:rPr>
                        <a:t>DXL375Z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5.1678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DHT22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81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SM-S2309B</a:t>
                      </a:r>
                      <a:endParaRPr lang="ru-RU" sz="120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644804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Контроллер на основе STM32F103C8T6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3564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HPA17A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162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Ublox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NEO-7M-000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Constantia"/>
                          <a:ea typeface="Calibri"/>
                          <a:cs typeface="Times New Roman"/>
                        </a:rPr>
                        <a:t>180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microSDHC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Constantia"/>
                          <a:ea typeface="Calibri"/>
                          <a:cs typeface="Times New Roman"/>
                        </a:rPr>
                        <a:t>356.4</a:t>
                      </a:r>
                      <a:endParaRPr lang="ru-RU" sz="1200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</a:tr>
              <a:tr h="206362">
                <a:tc>
                  <a:txBody>
                    <a:bodyPr/>
                    <a:lstStyle/>
                    <a:p>
                      <a:pPr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 u="sng" dirty="0">
                          <a:effectLst/>
                        </a:rPr>
                        <a:t> </a:t>
                      </a:r>
                      <a:r>
                        <a:rPr lang="ru-RU" sz="1200" b="1" u="sng" dirty="0" smtClean="0">
                          <a:effectLst/>
                        </a:rPr>
                        <a:t>Итого</a:t>
                      </a:r>
                      <a:endParaRPr lang="ru-RU" sz="1200" b="1" u="sng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27198" marR="27198" marT="0" marB="0" anchor="ctr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solidFill>
                            <a:srgbClr val="FFFFFF"/>
                          </a:solidFill>
                          <a:effectLst/>
                          <a:latin typeface="Corbel"/>
                          <a:ea typeface="Times New Roman"/>
                          <a:cs typeface="Arial"/>
                        </a:rPr>
                        <a:t>10293.4797</a:t>
                      </a:r>
                      <a:endParaRPr lang="ru-RU" sz="1400" b="1" u="sng" dirty="0">
                        <a:effectLst/>
                        <a:latin typeface="Constantia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322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95250"/>
            <a:ext cx="8686800" cy="428625"/>
          </a:xfrm>
        </p:spPr>
        <p:txBody>
          <a:bodyPr>
            <a:normAutofit/>
          </a:bodyPr>
          <a:lstStyle/>
          <a:p>
            <a:pPr algn="ctr"/>
            <a:r>
              <a:rPr lang="ru-RU" sz="2000" dirty="0" smtClean="0"/>
              <a:t>Масса аппарата и бюджет</a:t>
            </a:r>
            <a:r>
              <a:rPr lang="en-US" sz="2000" dirty="0" smtClean="0"/>
              <a:t> (</a:t>
            </a:r>
            <a:r>
              <a:rPr lang="ru-RU" sz="2000" dirty="0" smtClean="0"/>
              <a:t>элементы электроники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568794"/>
              </p:ext>
            </p:extLst>
          </p:nvPr>
        </p:nvGraphicFramePr>
        <p:xfrm>
          <a:off x="304800" y="311613"/>
          <a:ext cx="8534400" cy="47747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5491"/>
                <a:gridCol w="1842655"/>
                <a:gridCol w="969818"/>
                <a:gridCol w="1454727"/>
                <a:gridCol w="1551709"/>
              </a:tblGrid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Компонент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Модель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Масса</a:t>
                      </a:r>
                      <a:r>
                        <a:rPr lang="en-US" sz="1200" dirty="0" smtClean="0"/>
                        <a:t>, </a:t>
                      </a:r>
                      <a:r>
                        <a:rPr lang="ru-RU" sz="1200" dirty="0" smtClean="0"/>
                        <a:t>г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Размеры,</a:t>
                      </a:r>
                      <a:r>
                        <a:rPr lang="ru-RU" sz="1200" baseline="0" dirty="0" smtClean="0"/>
                        <a:t> мм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Стоимость,</a:t>
                      </a:r>
                      <a:r>
                        <a:rPr lang="ru-RU" sz="1200" baseline="0" dirty="0" smtClean="0"/>
                        <a:t> руб.</a:t>
                      </a:r>
                      <a:endParaRPr lang="ru-RU" sz="1200" dirty="0"/>
                    </a:p>
                  </a:txBody>
                  <a:tcPr/>
                </a:tc>
              </a:tr>
              <a:tr h="31141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</a:t>
                      </a:r>
                      <a:r>
                        <a:rPr lang="en-US" sz="1200" baseline="0" dirty="0" smtClean="0"/>
                        <a:t>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en-US" sz="1200" baseline="0" dirty="0" smtClean="0"/>
                        <a:t>)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19 </a:t>
                      </a:r>
                      <a:r>
                        <a:rPr lang="en-US" sz="1200" dirty="0" smtClean="0"/>
                        <a:t>x</a:t>
                      </a:r>
                      <a:r>
                        <a:rPr lang="en-US" sz="1200" baseline="0" dirty="0" smtClean="0"/>
                        <a:t> 16</a:t>
                      </a:r>
                      <a:r>
                        <a:rPr lang="ru-RU" sz="1200" baseline="0" dirty="0" smtClean="0"/>
                        <a:t>.</a:t>
                      </a:r>
                      <a:r>
                        <a:rPr lang="en-US" sz="1200" baseline="0" dirty="0" smtClean="0"/>
                        <a:t>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141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MCP42100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 x 25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141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Аналоговый</a:t>
                      </a:r>
                      <a:r>
                        <a:rPr lang="ru-RU" sz="1200" baseline="0" dirty="0" smtClean="0"/>
                        <a:t> мультиплексор </a:t>
                      </a:r>
                      <a:r>
                        <a:rPr lang="en-US" sz="1200" baseline="0" dirty="0" smtClean="0"/>
                        <a:t>(2</a:t>
                      </a:r>
                      <a:r>
                        <a:rPr lang="ru-RU" sz="1200" baseline="0" dirty="0" smtClean="0"/>
                        <a:t> шт. </a:t>
                      </a:r>
                      <a:r>
                        <a:rPr lang="en-US" sz="1200" baseline="0" dirty="0" smtClean="0"/>
                        <a:t>)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74hc4051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 x 35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АЦП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ADS1115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r>
                        <a:rPr lang="ru-RU" sz="1200" dirty="0" smtClean="0"/>
                        <a:t>0</a:t>
                      </a:r>
                      <a:r>
                        <a:rPr lang="en-US" sz="120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183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Акселерометр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ADXL375Z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 x 20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 x 1</a:t>
                      </a:r>
                      <a:r>
                        <a:rPr lang="ru-RU" sz="120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Сервопривод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SM-S2309B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</a:t>
                      </a:r>
                      <a:r>
                        <a:rPr lang="ru-RU" sz="1200" dirty="0" smtClean="0"/>
                        <a:t>0</a:t>
                      </a:r>
                      <a:r>
                        <a:rPr lang="en-US" sz="1200" baseline="0" dirty="0" smtClean="0"/>
                        <a:t> x 3</a:t>
                      </a:r>
                      <a:r>
                        <a:rPr lang="ru-RU" sz="1200" baseline="0" dirty="0" smtClean="0"/>
                        <a:t>0</a:t>
                      </a:r>
                      <a:r>
                        <a:rPr lang="en-US" sz="1200" baseline="0" dirty="0" smtClean="0"/>
                        <a:t> x 35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Второй контроллер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STM32F103C8T2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55 x 25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Аккумулятор(2 </a:t>
                      </a:r>
                      <a:r>
                        <a:rPr lang="ru-RU" sz="1200" baseline="0" dirty="0" smtClean="0"/>
                        <a:t>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NCR18650GA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96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65</a:t>
                      </a:r>
                      <a:r>
                        <a:rPr lang="en-US" sz="1200" baseline="0" dirty="0" smtClean="0"/>
                        <a:t>.1 x 18.35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aseline="0" dirty="0" smtClean="0"/>
                        <a:t>шт.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NTC 10k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20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Регулятор питания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RCR4001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36</a:t>
                      </a:r>
                      <a:r>
                        <a:rPr lang="en-US" sz="1200" baseline="0" dirty="0" smtClean="0"/>
                        <a:t> x 28 x 4.6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GPS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ru-RU" sz="1200" baseline="0" dirty="0" smtClean="0"/>
                        <a:t>модуль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Ublox</a:t>
                      </a:r>
                      <a:r>
                        <a:rPr lang="en-US" sz="1200" dirty="0" smtClean="0"/>
                        <a:t> NEO-7M-000</a:t>
                      </a:r>
                      <a:endParaRPr lang="ru-RU" sz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45 x 67.5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20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Платы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</a:rPr>
                        <a:t> обязательной программы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28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</a:t>
                      </a:r>
                      <a:r>
                        <a:rPr lang="en-US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20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</a:t>
                      </a:r>
                      <a:endParaRPr lang="ru-RU" sz="120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15000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SD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</a:rPr>
                        <a:t>карта с держателем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7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 </a:t>
                      </a:r>
                      <a:r>
                        <a:rPr lang="en-US" sz="120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20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</a:t>
                      </a:r>
                      <a:endParaRPr lang="ru-RU" sz="120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390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7459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u="sng" dirty="0" smtClean="0"/>
                        <a:t>Итого</a:t>
                      </a:r>
                      <a:r>
                        <a:rPr lang="en-US" sz="1200" b="1" u="sng" dirty="0" smtClean="0"/>
                        <a:t>:</a:t>
                      </a:r>
                      <a:endParaRPr lang="ru-RU" sz="1200" b="1" u="sng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b="1" u="sng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u="sng" dirty="0" smtClean="0"/>
                        <a:t>200</a:t>
                      </a:r>
                      <a:endParaRPr lang="ru-RU" sz="12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2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u="sng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200" b="1" u="sng" dirty="0" smtClean="0">
                          <a:solidFill>
                            <a:schemeClr val="tx1"/>
                          </a:solidFill>
                        </a:rPr>
                        <a:t>6021.5</a:t>
                      </a:r>
                      <a:endParaRPr lang="ru-RU" sz="1200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11704"/>
              </p:ext>
            </p:extLst>
          </p:nvPr>
        </p:nvGraphicFramePr>
        <p:xfrm>
          <a:off x="1219200" y="1047750"/>
          <a:ext cx="6515100" cy="18618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270</a:t>
                      </a:r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ru-RU" b="1" u="sng" dirty="0" smtClean="0"/>
                        <a:t>Итого</a:t>
                      </a:r>
                      <a:r>
                        <a:rPr lang="en-US" b="1" u="sng" dirty="0" smtClean="0"/>
                        <a:t>:</a:t>
                      </a:r>
                      <a:endParaRPr lang="ru-RU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u="sng" dirty="0" smtClean="0"/>
                        <a:t>175</a:t>
                      </a:r>
                      <a:endParaRPr lang="ru-RU" sz="1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1080</a:t>
                      </a:r>
                      <a:endParaRPr lang="ru-RU" b="1" u="sn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550670"/>
              </p:ext>
            </p:extLst>
          </p:nvPr>
        </p:nvGraphicFramePr>
        <p:xfrm>
          <a:off x="457200" y="819150"/>
          <a:ext cx="8153400" cy="3911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17800"/>
                <a:gridCol w="2717800"/>
                <a:gridCol w="2717800"/>
              </a:tblGrid>
              <a:tr h="440700">
                <a:tc>
                  <a:txBody>
                    <a:bodyPr/>
                    <a:lstStyle/>
                    <a:p>
                      <a:pPr algn="ctr"/>
                      <a:r>
                        <a:rPr lang="ru-RU" u="sng" dirty="0" smtClean="0"/>
                        <a:t>Аварийные ситуации</a:t>
                      </a:r>
                      <a:endParaRPr lang="ru-RU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u="sng" dirty="0" smtClean="0"/>
                        <a:t>Последствия</a:t>
                      </a:r>
                      <a:endParaRPr lang="ru-RU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u="sng" dirty="0" smtClean="0"/>
                        <a:t>Меры предосторожности</a:t>
                      </a:r>
                      <a:endParaRPr lang="ru-RU" u="sng" dirty="0"/>
                    </a:p>
                  </a:txBody>
                  <a:tcPr/>
                </a:tc>
              </a:tr>
              <a:tr h="440700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1.</a:t>
                      </a:r>
                      <a:r>
                        <a:rPr lang="ru-RU" sz="1200" baseline="0" dirty="0" smtClean="0"/>
                        <a:t> Не раскроется парашют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Аппарат</a:t>
                      </a:r>
                      <a:r>
                        <a:rPr lang="ru-RU" sz="1200" baseline="0" dirty="0" smtClean="0"/>
                        <a:t> разобьется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Правильная</a:t>
                      </a:r>
                      <a:r>
                        <a:rPr lang="ru-RU" sz="1200" baseline="0" dirty="0" smtClean="0"/>
                        <a:t> укладка парашюта</a:t>
                      </a:r>
                      <a:endParaRPr lang="ru-RU" sz="1200" b="1" dirty="0"/>
                    </a:p>
                  </a:txBody>
                  <a:tcPr/>
                </a:tc>
              </a:tr>
              <a:tr h="760660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2.</a:t>
                      </a:r>
                      <a:r>
                        <a:rPr lang="ru-RU" sz="1200" baseline="0" dirty="0" smtClean="0"/>
                        <a:t> Отказ отдельных элементов электроники</a:t>
                      </a:r>
                      <a:r>
                        <a:rPr lang="en-US" sz="1200" baseline="0" dirty="0" smtClean="0"/>
                        <a:t>: </a:t>
                      </a:r>
                      <a:endParaRPr lang="ru-RU" sz="1200" baseline="0" dirty="0" smtClean="0"/>
                    </a:p>
                    <a:p>
                      <a:r>
                        <a:rPr lang="ru-RU" sz="1200" baseline="0" dirty="0" smtClean="0"/>
                        <a:t>а)  микропроцессор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Полная потеря управления над аппаратом</a:t>
                      </a:r>
                      <a:r>
                        <a:rPr lang="ru-RU" sz="1200" baseline="0" dirty="0" smtClean="0"/>
                        <a:t> и связи с ним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Нет</a:t>
                      </a:r>
                      <a:endParaRPr lang="ru-RU" sz="1200" b="1" dirty="0"/>
                    </a:p>
                  </a:txBody>
                  <a:tcPr/>
                </a:tc>
              </a:tr>
              <a:tr h="440700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б)</a:t>
                      </a:r>
                      <a:r>
                        <a:rPr lang="ru-RU" sz="1200" baseline="0" dirty="0" smtClean="0"/>
                        <a:t> датчики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Потеря данных,</a:t>
                      </a:r>
                      <a:r>
                        <a:rPr lang="ru-RU" sz="1200" baseline="0" dirty="0" smtClean="0"/>
                        <a:t> получаемых во время  полета и приземления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Нет</a:t>
                      </a:r>
                      <a:endParaRPr lang="ru-RU" sz="1200" b="1" dirty="0"/>
                    </a:p>
                  </a:txBody>
                  <a:tcPr/>
                </a:tc>
              </a:tr>
              <a:tr h="440700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в) исполнительные</a:t>
                      </a:r>
                      <a:r>
                        <a:rPr lang="ru-RU" sz="1200" baseline="0" dirty="0" smtClean="0"/>
                        <a:t> устройства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Частичная</a:t>
                      </a:r>
                      <a:r>
                        <a:rPr lang="ru-RU" sz="1200" baseline="0" dirty="0" smtClean="0"/>
                        <a:t> потеря управления над аппаратом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Резервирование</a:t>
                      </a:r>
                      <a:r>
                        <a:rPr lang="ru-RU" sz="1200" baseline="0" dirty="0" smtClean="0"/>
                        <a:t> исполнительных органов</a:t>
                      </a:r>
                      <a:endParaRPr lang="ru-RU" sz="1200" b="1" dirty="0"/>
                    </a:p>
                  </a:txBody>
                  <a:tcPr/>
                </a:tc>
              </a:tr>
              <a:tr h="440700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3.</a:t>
                      </a:r>
                      <a:r>
                        <a:rPr lang="ru-RU" sz="1200" baseline="0" dirty="0" smtClean="0"/>
                        <a:t> Падение</a:t>
                      </a:r>
                    </a:p>
                    <a:p>
                      <a:r>
                        <a:rPr lang="ru-RU" sz="1200" baseline="0" dirty="0" smtClean="0"/>
                        <a:t>а) в водоем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Потеря данных,</a:t>
                      </a:r>
                      <a:r>
                        <a:rPr lang="ru-RU" sz="1200" baseline="0" dirty="0" smtClean="0"/>
                        <a:t> собираемых во время полета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Нет</a:t>
                      </a:r>
                      <a:endParaRPr lang="ru-RU" sz="1200" b="1" dirty="0"/>
                    </a:p>
                  </a:txBody>
                  <a:tcPr/>
                </a:tc>
              </a:tr>
              <a:tr h="440700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б)</a:t>
                      </a:r>
                      <a:r>
                        <a:rPr lang="ru-RU" sz="1200" baseline="0" dirty="0" smtClean="0"/>
                        <a:t> на камень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Поломка выкидываемых</a:t>
                      </a:r>
                      <a:r>
                        <a:rPr lang="ru-RU" sz="1200" baseline="0" dirty="0" smtClean="0"/>
                        <a:t> стержней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Нет</a:t>
                      </a:r>
                      <a:endParaRPr lang="ru-RU" sz="1200" b="1" dirty="0"/>
                    </a:p>
                  </a:txBody>
                  <a:tcPr/>
                </a:tc>
              </a:tr>
              <a:tr h="440700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в) в лес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Возможность</a:t>
                      </a:r>
                      <a:r>
                        <a:rPr lang="ru-RU" sz="1200" baseline="0" dirty="0" smtClean="0"/>
                        <a:t> застрять в ветках деревьев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Пережигание</a:t>
                      </a:r>
                      <a:r>
                        <a:rPr lang="ru-RU" sz="1200" baseline="0" dirty="0" smtClean="0"/>
                        <a:t> нитей парашюта (появляется возможность падения)</a:t>
                      </a:r>
                      <a:endParaRPr lang="ru-RU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66800" y="285750"/>
            <a:ext cx="6859788" cy="3429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Аварийные ситуации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1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1143000" y="55559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Конструкция аппарата</a:t>
            </a:r>
            <a:endParaRPr kumimoji="0" lang="ru-RU" altLang="ru-RU" dirty="0" smtClean="0"/>
          </a:p>
        </p:txBody>
      </p:sp>
      <p:cxnSp>
        <p:nvCxnSpPr>
          <p:cNvPr id="7" name="Соединительная линия уступом 6"/>
          <p:cNvCxnSpPr>
            <a:stCxn id="6" idx="3"/>
          </p:cNvCxnSpPr>
          <p:nvPr/>
        </p:nvCxnSpPr>
        <p:spPr>
          <a:xfrm>
            <a:off x="1219200" y="1009649"/>
            <a:ext cx="1219200" cy="1905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оединительная линия уступом 7"/>
          <p:cNvCxnSpPr>
            <a:stCxn id="5" idx="3"/>
          </p:cNvCxnSpPr>
          <p:nvPr/>
        </p:nvCxnSpPr>
        <p:spPr>
          <a:xfrm>
            <a:off x="1143000" y="2173288"/>
            <a:ext cx="2209800" cy="32702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оединительная линия уступом 8"/>
          <p:cNvCxnSpPr>
            <a:stCxn id="4" idx="3"/>
          </p:cNvCxnSpPr>
          <p:nvPr/>
        </p:nvCxnSpPr>
        <p:spPr>
          <a:xfrm flipV="1">
            <a:off x="2057400" y="3409952"/>
            <a:ext cx="2286000" cy="476248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Скругленный прямоугольник 13"/>
          <p:cNvSpPr>
            <a:spLocks noChangeArrowheads="1"/>
          </p:cNvSpPr>
          <p:nvPr/>
        </p:nvSpPr>
        <p:spPr bwMode="auto">
          <a:xfrm>
            <a:off x="128270" y="3486150"/>
            <a:ext cx="1929130" cy="8001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Отсек транспортировки семян</a:t>
            </a: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Скругленный прямоугольник 9"/>
          <p:cNvSpPr>
            <a:spLocks noChangeArrowheads="1"/>
          </p:cNvSpPr>
          <p:nvPr/>
        </p:nvSpPr>
        <p:spPr bwMode="auto">
          <a:xfrm>
            <a:off x="19050" y="1801019"/>
            <a:ext cx="1123950" cy="74453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Основной отсек</a:t>
            </a: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Скругленный прямоугольник 3"/>
          <p:cNvSpPr>
            <a:spLocks noChangeArrowheads="1"/>
          </p:cNvSpPr>
          <p:nvPr/>
        </p:nvSpPr>
        <p:spPr bwMode="auto">
          <a:xfrm>
            <a:off x="19050" y="604836"/>
            <a:ext cx="1200150" cy="809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Отсек парашюта</a:t>
            </a: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кругленный прямоугольник 20"/>
          <p:cNvSpPr>
            <a:spLocks noChangeArrowheads="1"/>
          </p:cNvSpPr>
          <p:nvPr/>
        </p:nvSpPr>
        <p:spPr bwMode="auto">
          <a:xfrm>
            <a:off x="7293770" y="1718469"/>
            <a:ext cx="1535906" cy="74453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Зондирующие стержни</a:t>
            </a:r>
            <a:endParaRPr kumimoji="0" lang="ru-RU" altLang="ru-RU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Соединительная линия уступом 13"/>
          <p:cNvCxnSpPr>
            <a:stCxn id="10" idx="2"/>
          </p:cNvCxnSpPr>
          <p:nvPr/>
        </p:nvCxnSpPr>
        <p:spPr>
          <a:xfrm rot="5400000">
            <a:off x="6643490" y="2296517"/>
            <a:ext cx="1251745" cy="1584722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tant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tantia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tantia" pitchFamily="18" charset="0"/>
                <a:ea typeface="Times New Roman" pitchFamily="18" charset="0"/>
                <a:cs typeface="Times New Roman" pitchFamily="18" charset="0"/>
              </a:rPr>
            </a:br>
            <a:endParaRPr kumimoji="0" lang="ru-RU" altLang="ru-RU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D:\cansat2016\git\documents\all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817" y="-264120"/>
            <a:ext cx="5619354" cy="561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88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>
          <a:xfrm>
            <a:off x="3714528" y="933450"/>
            <a:ext cx="4801850" cy="4000500"/>
          </a:xfrm>
        </p:spPr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спасения играет важную роль в создании атмосферного зонда</a:t>
            </a:r>
            <a:endParaRPr lang="ru-RU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209549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Работа над ошибками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38150"/>
            <a:ext cx="6859788" cy="3429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Работа над ошибками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710754"/>
              </p:ext>
            </p:extLst>
          </p:nvPr>
        </p:nvGraphicFramePr>
        <p:xfrm>
          <a:off x="457200" y="1200150"/>
          <a:ext cx="8153401" cy="304849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 dirty="0" smtClean="0">
                          <a:effectLst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sng" dirty="0" smtClean="0">
                          <a:effectLst/>
                        </a:rPr>
                        <a:t>Что мы можем сделать в этом году</a:t>
                      </a:r>
                      <a:r>
                        <a:rPr lang="en-US" sz="1200" u="sng" dirty="0" smtClean="0">
                          <a:effectLst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none" dirty="0" smtClean="0">
                          <a:effectLst/>
                        </a:rPr>
                        <a:t>1. Нарушение</a:t>
                      </a:r>
                      <a:r>
                        <a:rPr lang="ru-RU" sz="120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 smtClean="0">
                          <a:effectLst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Строгое следование</a:t>
                      </a:r>
                      <a:r>
                        <a:rPr lang="ru-RU" sz="120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Корпус,</a:t>
                      </a:r>
                      <a:r>
                        <a:rPr lang="ru-RU" sz="1200" baseline="0" dirty="0" smtClean="0"/>
                        <a:t> напечатанный на 3</a:t>
                      </a:r>
                      <a:r>
                        <a:rPr lang="en-US" sz="1200" baseline="0" dirty="0" smtClean="0"/>
                        <a:t>D</a:t>
                      </a:r>
                      <a:r>
                        <a:rPr lang="ru-RU" sz="120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37854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effectLst/>
                        </a:rPr>
                        <a:t>3. </a:t>
                      </a:r>
                      <a:r>
                        <a:rPr lang="ru-RU" sz="1200" u="none" dirty="0" smtClean="0">
                          <a:effectLst/>
                        </a:rPr>
                        <a:t>Недостаточно</a:t>
                      </a:r>
                      <a:r>
                        <a:rPr lang="ru-RU" sz="1200" u="none" baseline="0" dirty="0" smtClean="0">
                          <a:effectLst/>
                        </a:rPr>
                        <a:t> хорошо+</a:t>
                      </a:r>
                    </a:p>
                    <a:p>
                      <a:pPr marL="0" marR="0" indent="0" algn="l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baseline="0" dirty="0" smtClean="0">
                          <a:effectLst/>
                        </a:rPr>
                        <a:t>6</a:t>
                      </a:r>
                    </a:p>
                    <a:p>
                      <a:pPr marL="0" marR="0" indent="0" algn="l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baseline="0" dirty="0" smtClean="0">
                          <a:effectLst/>
                        </a:rPr>
                        <a:t>+--+</a:t>
                      </a:r>
                    </a:p>
                    <a:p>
                      <a:pPr marL="0" marR="0" indent="0" algn="l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 baseline="0" dirty="0" smtClean="0">
                          <a:effectLst/>
                        </a:rPr>
                        <a:t>ё</a:t>
                      </a:r>
                      <a:r>
                        <a:rPr lang="ru-RU" sz="1200" u="none" dirty="0" smtClean="0">
                          <a:effectLst/>
                        </a:rPr>
                        <a:t> </a:t>
                      </a:r>
                      <a:r>
                        <a:rPr lang="ru-RU" sz="1200" u="none" dirty="0" smtClean="0">
                          <a:effectLst/>
                        </a:rPr>
                        <a:t>проработанная система</a:t>
                      </a:r>
                      <a:r>
                        <a:rPr lang="ru-RU" sz="1200" u="none" baseline="0" dirty="0" smtClean="0">
                          <a:effectLst/>
                        </a:rPr>
                        <a:t> выпуска парашюта</a:t>
                      </a:r>
                      <a:endParaRPr lang="ru-RU" sz="1200" u="none" dirty="0" smtClean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5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400" y="571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pic>
        <p:nvPicPr>
          <p:cNvPr id="1029" name="Picture 5" descr="D:\cansat2016\git\documents\IMG_20170128_1609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895350"/>
            <a:ext cx="2971800" cy="52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 idx="4294967295"/>
          </p:nvPr>
        </p:nvSpPr>
        <p:spPr>
          <a:xfrm>
            <a:off x="1143000" y="57150"/>
            <a:ext cx="6861175" cy="457200"/>
          </a:xfrm>
        </p:spPr>
        <p:txBody>
          <a:bodyPr/>
          <a:lstStyle/>
          <a:p>
            <a:pPr algn="ctr"/>
            <a:r>
              <a:rPr lang="ru-RU" altLang="ru-RU" dirty="0" smtClean="0"/>
              <a:t>Модель аппарата</a:t>
            </a:r>
            <a:endParaRPr lang="ru-RU" altLang="ru-RU" dirty="0" smtClean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" name="legs_anim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263" y="542925"/>
            <a:ext cx="7719976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228600" y="0"/>
            <a:ext cx="8763000" cy="549277"/>
          </a:xfrm>
        </p:spPr>
        <p:txBody>
          <a:bodyPr>
            <a:noAutofit/>
          </a:bodyPr>
          <a:lstStyle/>
          <a:p>
            <a:pPr algn="ctr" eaLnBrk="1" hangingPunct="1"/>
            <a:r>
              <a:rPr kumimoji="0" lang="ru-RU" altLang="ru-RU" sz="2400" dirty="0" smtClean="0"/>
              <a:t>Схема взаимодействия электронных компонентов аппарата</a:t>
            </a:r>
          </a:p>
        </p:txBody>
      </p:sp>
      <p:pic>
        <p:nvPicPr>
          <p:cNvPr id="7" name="Picture 2" descr="D:\cansat2016\git\documents\granum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0" y="786715"/>
            <a:ext cx="7840030" cy="435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2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 </a:t>
            </a:r>
            <a:r>
              <a:rPr lang="ru-RU" dirty="0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226133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sat Flight Animation (конвертирован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049" y="742950"/>
            <a:ext cx="6248400" cy="351364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924684" y="137304"/>
            <a:ext cx="3283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/>
              <a:t>Этапы </a:t>
            </a:r>
            <a:r>
              <a:rPr lang="ru-RU" sz="2800" dirty="0"/>
              <a:t>полёта</a:t>
            </a:r>
          </a:p>
        </p:txBody>
      </p:sp>
    </p:spTree>
    <p:extLst>
      <p:ext uri="{BB962C8B-B14F-4D97-AF65-F5344CB8AC3E}">
        <p14:creationId xmlns:p14="http://schemas.microsoft.com/office/powerpoint/2010/main" val="7407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Исследования </a:t>
            </a:r>
            <a:r>
              <a:rPr lang="ru-RU" sz="3200" dirty="0" smtClean="0"/>
              <a:t>почвы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123950"/>
            <a:ext cx="8458200" cy="3810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Задействованные приборы</a:t>
            </a:r>
            <a:endParaRPr lang="en-US" sz="1400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340033"/>
              </p:ext>
            </p:extLst>
          </p:nvPr>
        </p:nvGraphicFramePr>
        <p:xfrm>
          <a:off x="255050" y="1657350"/>
          <a:ext cx="8534399" cy="331221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Измерительные</a:t>
                      </a:r>
                      <a:r>
                        <a:rPr lang="ru-RU" sz="1200" baseline="0" dirty="0" smtClean="0"/>
                        <a:t> стержни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---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Внедрения в почву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 микро</a:t>
                      </a:r>
                      <a:r>
                        <a:rPr lang="ru-RU" sz="1200" baseline="0" dirty="0" smtClean="0"/>
                        <a:t>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Аналоговый мультиплексор (2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MCP42100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Парашют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Обеспечение необходимой скорости спуска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мерительный мост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1599" y="923925"/>
            <a:ext cx="3237389" cy="38862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19200" y="133350"/>
            <a:ext cx="6859788" cy="609600"/>
          </a:xfrm>
        </p:spPr>
        <p:txBody>
          <a:bodyPr/>
          <a:lstStyle/>
          <a:p>
            <a:pPr algn="ctr"/>
            <a:r>
              <a:rPr lang="ru-RU" dirty="0" smtClean="0"/>
              <a:t>Общая </a:t>
            </a:r>
            <a:r>
              <a:rPr lang="ru-RU" dirty="0" smtClean="0"/>
              <a:t>схема измерительного моста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953000" y="971550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Сопротивления </a:t>
            </a:r>
            <a:r>
              <a:rPr lang="en-US" sz="1600" dirty="0" smtClean="0"/>
              <a:t>R</a:t>
            </a:r>
            <a:r>
              <a:rPr lang="ru-RU" sz="1600" dirty="0" smtClean="0"/>
              <a:t>1 и </a:t>
            </a:r>
            <a:r>
              <a:rPr lang="en-US" sz="1600" dirty="0" smtClean="0"/>
              <a:t>R</a:t>
            </a:r>
            <a:r>
              <a:rPr lang="ru-RU" sz="1600" dirty="0" smtClean="0"/>
              <a:t>2 известны</a:t>
            </a:r>
          </a:p>
          <a:p>
            <a:r>
              <a:rPr lang="ru-RU" sz="1600" dirty="0" smtClean="0"/>
              <a:t>Сопротивление </a:t>
            </a:r>
            <a:r>
              <a:rPr lang="en-US" sz="1600" dirty="0" smtClean="0"/>
              <a:t>R</a:t>
            </a:r>
            <a:r>
              <a:rPr lang="ru-RU" sz="1600" dirty="0" smtClean="0"/>
              <a:t>3 переменное</a:t>
            </a:r>
            <a:endParaRPr lang="en-US" sz="1600" dirty="0" smtClean="0"/>
          </a:p>
          <a:p>
            <a:r>
              <a:rPr lang="ru-RU" sz="1600" dirty="0" smtClean="0"/>
              <a:t>Стержни подключаются к точкам 1 и 2</a:t>
            </a:r>
          </a:p>
          <a:p>
            <a:r>
              <a:rPr lang="ru-RU" sz="1600" dirty="0" smtClean="0"/>
              <a:t>Между точками 3 и 4 измеряется напряжение</a:t>
            </a:r>
            <a:endParaRPr lang="ru-RU" sz="1600" dirty="0"/>
          </a:p>
        </p:txBody>
      </p:sp>
      <p:pic>
        <p:nvPicPr>
          <p:cNvPr id="6" name="Picture 19" descr="\\Pc-5\d\cansat2016\Рисунок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092" y="2867025"/>
            <a:ext cx="2133599" cy="179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кругленный прямоугольник 20"/>
          <p:cNvSpPr>
            <a:spLocks noChangeArrowheads="1"/>
          </p:cNvSpPr>
          <p:nvPr/>
        </p:nvSpPr>
        <p:spPr bwMode="auto">
          <a:xfrm>
            <a:off x="7674769" y="2565884"/>
            <a:ext cx="1438275" cy="74453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Зондирующие стержни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Соединительная линия уступом 8"/>
          <p:cNvCxnSpPr>
            <a:stCxn id="8" idx="2"/>
          </p:cNvCxnSpPr>
          <p:nvPr/>
        </p:nvCxnSpPr>
        <p:spPr>
          <a:xfrm rot="5400000">
            <a:off x="7423789" y="3125633"/>
            <a:ext cx="785331" cy="1154907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gital Blue Tunnel">
    <a:dk1>
      <a:srgbClr val="000000"/>
    </a:dk1>
    <a:lt1>
      <a:sysClr val="window" lastClr="FFFFFF"/>
    </a:lt1>
    <a:dk2>
      <a:srgbClr val="001027"/>
    </a:dk2>
    <a:lt2>
      <a:srgbClr val="C1EBF7"/>
    </a:lt2>
    <a:accent1>
      <a:srgbClr val="56C5FF"/>
    </a:accent1>
    <a:accent2>
      <a:srgbClr val="4BB836"/>
    </a:accent2>
    <a:accent3>
      <a:srgbClr val="F8B004"/>
    </a:accent3>
    <a:accent4>
      <a:srgbClr val="972ACD"/>
    </a:accent4>
    <a:accent5>
      <a:srgbClr val="F86E24"/>
    </a:accent5>
    <a:accent6>
      <a:srgbClr val="DB30C7"/>
    </a:accent6>
    <a:hlink>
      <a:srgbClr val="F8B004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3056</TotalTime>
  <Words>1416</Words>
  <Application>Microsoft Office PowerPoint</Application>
  <PresentationFormat>Экран (16:9)</PresentationFormat>
  <Paragraphs>384</Paragraphs>
  <Slides>32</Slides>
  <Notes>1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Digital Blue Tunnel 16x9</vt:lpstr>
      <vt:lpstr>Проект “Воздушно-инженерная школа (CanSat в России)”  Команда “GRANUM”</vt:lpstr>
      <vt:lpstr>Цель проекта</vt:lpstr>
      <vt:lpstr>Конструкция аппарата</vt:lpstr>
      <vt:lpstr>Модель аппарата</vt:lpstr>
      <vt:lpstr>Схема взаимодействия электронных компонентов аппарата</vt:lpstr>
      <vt:lpstr> Этапы полёта</vt:lpstr>
      <vt:lpstr>Презентация PowerPoint</vt:lpstr>
      <vt:lpstr>Исследования почвы</vt:lpstr>
      <vt:lpstr>Общая схема измерительного моста</vt:lpstr>
      <vt:lpstr>Презентация PowerPoint</vt:lpstr>
      <vt:lpstr>Исследование электрического сопротивления почвы</vt:lpstr>
      <vt:lpstr>Исследование электрического сопротивления почвы</vt:lpstr>
      <vt:lpstr>Исследование твердости почвы</vt:lpstr>
      <vt:lpstr>Эксперимент  с массово-габаритным макетом аппарата</vt:lpstr>
      <vt:lpstr> Исследование твердости почвы</vt:lpstr>
      <vt:lpstr>Исследование твердости почвы</vt:lpstr>
      <vt:lpstr> Исследование твердости почвы</vt:lpstr>
      <vt:lpstr>Исследование твердости почвы</vt:lpstr>
      <vt:lpstr>Расчет парашюта</vt:lpstr>
      <vt:lpstr>Презентация PowerPoint</vt:lpstr>
      <vt:lpstr> Исследование параметров атмосферы</vt:lpstr>
      <vt:lpstr>Доставка и высадка семян</vt:lpstr>
      <vt:lpstr> Принцип работы отсека для семян</vt:lpstr>
      <vt:lpstr>Накопление собранных данных   </vt:lpstr>
      <vt:lpstr>Модуль GPS</vt:lpstr>
      <vt:lpstr>Компоненты дополнительной программы</vt:lpstr>
      <vt:lpstr>Масса аппарата и бюджет (элементы электроники)</vt:lpstr>
      <vt:lpstr>Масса аппарата и бюджет (элементы конструкции)</vt:lpstr>
      <vt:lpstr>Аварийные ситуации</vt:lpstr>
      <vt:lpstr>Презентация PowerPoint</vt:lpstr>
      <vt:lpstr>Работа над ошибками</vt:lpstr>
      <vt:lpstr>Заключение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Пользователь Windows</cp:lastModifiedBy>
  <cp:revision>245</cp:revision>
  <dcterms:created xsi:type="dcterms:W3CDTF">2014-04-17T22:11:49Z</dcterms:created>
  <dcterms:modified xsi:type="dcterms:W3CDTF">2017-01-29T17:52:17Z</dcterms:modified>
</cp:coreProperties>
</file>